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4" r:id="rId5"/>
    <p:sldId id="285" r:id="rId6"/>
    <p:sldId id="286" r:id="rId7"/>
    <p:sldId id="287" r:id="rId8"/>
    <p:sldId id="259" r:id="rId9"/>
    <p:sldId id="261" r:id="rId10"/>
    <p:sldId id="260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5851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320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4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701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044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285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492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356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7046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475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7629F-3779-444F-8915-8DC8822364C1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147DC7-C346-46D2-8BA2-6950975DB4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970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048000" y="5399088"/>
            <a:ext cx="9144000" cy="1655762"/>
          </a:xfr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Подготовили студенты ККСО-02-20</a:t>
            </a:r>
            <a:b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</a:br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Соловьев Михаил</a:t>
            </a:r>
          </a:p>
          <a:p>
            <a:pPr algn="r">
              <a:lnSpc>
                <a:spcPct val="100000"/>
              </a:lnSpc>
            </a:pPr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  <a:cs typeface="Times New Roman" panose="02020603050405020304" pitchFamily="18" charset="0"/>
              </a:rPr>
              <a:t>Шинкарев Михаил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23" y="1019175"/>
            <a:ext cx="9311866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7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u="sng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Три смысла нарушения безопасности системы</a:t>
            </a:r>
            <a:endParaRPr lang="ru-RU" u="sng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0737" y="1855961"/>
            <a:ext cx="99769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в смысле мандатного контроля целостности, позволяющее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недоверенной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субъект-сессии с низким уровнем целостности захватить контроль (фактическое владение) над 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доверенной 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субъект-сессии с высоким уровнем целостности;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в смысле Белла–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ЛаПадулы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, результатом которого является создание запрещенного информационного потока по памяти «сверху-вниз»;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в смысле контроля информационных потоков по времени — создание запрещенного информационного потока по времени «сверху-вниз» между сущностями.</a:t>
            </a:r>
          </a:p>
          <a:p>
            <a:endParaRPr lang="ru-RU" sz="2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22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971638" cy="72129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Актуальное иерархическое представление МРОСЛ ДП-модели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5F947B-9D90-884D-BE7F-FD5C92250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403" y="1565081"/>
            <a:ext cx="7403232" cy="50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8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Э</a:t>
            </a:r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лементы состояния системы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886"/>
          <a:stretch/>
        </p:blipFill>
        <p:spPr>
          <a:xfrm>
            <a:off x="755469" y="1978914"/>
            <a:ext cx="10681061" cy="105399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68" y="2779413"/>
            <a:ext cx="10681061" cy="19776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809"/>
          <a:stretch/>
        </p:blipFill>
        <p:spPr>
          <a:xfrm>
            <a:off x="755467" y="4657490"/>
            <a:ext cx="10681062" cy="121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75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1484"/>
          <a:stretch/>
        </p:blipFill>
        <p:spPr>
          <a:xfrm>
            <a:off x="1116785" y="336740"/>
            <a:ext cx="10153082" cy="1912381"/>
          </a:xfrm>
          <a:prstGeom prst="rect">
            <a:avLst/>
          </a:prstGeom>
        </p:spPr>
      </p:pic>
      <p:pic>
        <p:nvPicPr>
          <p:cNvPr id="4" name="Объект 4">
            <a:extLst>
              <a:ext uri="{FF2B5EF4-FFF2-40B4-BE49-F238E27FC236}">
                <a16:creationId xmlns:a16="http://schemas.microsoft.com/office/drawing/2014/main" id="{29146AB4-7BD2-154B-843F-F578F101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785" y="2162708"/>
            <a:ext cx="10153082" cy="43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Иерархия сущностей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50332581-E8B7-8A47-A64A-433FD37F8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30" y="1325563"/>
            <a:ext cx="11401340" cy="399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Иерархия субъект-сессий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3" name="Объект 4">
            <a:extLst>
              <a:ext uri="{FF2B5EF4-FFF2-40B4-BE49-F238E27FC236}">
                <a16:creationId xmlns:a16="http://schemas.microsoft.com/office/drawing/2014/main" id="{7BF00CFA-5C22-8148-8E16-58D78B64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70" y="1050327"/>
            <a:ext cx="10855859" cy="543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5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Ролевое управление доступом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0E9C375B-C8F6-BE40-A7FD-1CBCFCEFC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47" y="1871854"/>
            <a:ext cx="10755106" cy="334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87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Объект 4">
            <a:extLst>
              <a:ext uri="{FF2B5EF4-FFF2-40B4-BE49-F238E27FC236}">
                <a16:creationId xmlns:a16="http://schemas.microsoft.com/office/drawing/2014/main" id="{408A1FD3-754F-3E48-9679-ADD6DAAFB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35" y="111628"/>
            <a:ext cx="10609530" cy="65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4">
            <a:extLst>
              <a:ext uri="{FF2B5EF4-FFF2-40B4-BE49-F238E27FC236}">
                <a16:creationId xmlns:a16="http://schemas.microsoft.com/office/drawing/2014/main" id="{D6CFBD30-F487-C84F-9A54-F22DDE77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31" y="1690688"/>
            <a:ext cx="11274338" cy="339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9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Объект 4">
            <a:extLst>
              <a:ext uri="{FF2B5EF4-FFF2-40B4-BE49-F238E27FC236}">
                <a16:creationId xmlns:a16="http://schemas.microsoft.com/office/drawing/2014/main" id="{5583F480-31DF-2846-A0A2-930852E48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8" y="540376"/>
            <a:ext cx="10880264" cy="605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3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Объект 14">
            <a:extLst>
              <a:ext uri="{FF2B5EF4-FFF2-40B4-BE49-F238E27FC236}">
                <a16:creationId xmlns:a16="http://schemas.microsoft.com/office/drawing/2014/main" id="{F2F4454A-436A-6646-940A-E52035378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922" t="32613" r="13047" b="32908"/>
          <a:stretch/>
        </p:blipFill>
        <p:spPr>
          <a:xfrm>
            <a:off x="1952625" y="3547016"/>
            <a:ext cx="8382000" cy="27426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A1284B-A0AF-AF45-B96F-5A918028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528145"/>
            <a:ext cx="8382000" cy="277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01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Иерархия ролей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pic>
        <p:nvPicPr>
          <p:cNvPr id="4" name="Объект 4">
            <a:extLst>
              <a:ext uri="{FF2B5EF4-FFF2-40B4-BE49-F238E27FC236}">
                <a16:creationId xmlns:a16="http://schemas.microsoft.com/office/drawing/2014/main" id="{61DA43F8-78C1-9944-9595-21CD1B19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41" y="1325563"/>
            <a:ext cx="11394715" cy="50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6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Объект 4">
            <a:extLst>
              <a:ext uri="{FF2B5EF4-FFF2-40B4-BE49-F238E27FC236}">
                <a16:creationId xmlns:a16="http://schemas.microsoft.com/office/drawing/2014/main" id="{44119DC5-19BC-9849-B6AD-E50EFA1C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7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60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4">
            <a:extLst>
              <a:ext uri="{FF2B5EF4-FFF2-40B4-BE49-F238E27FC236}">
                <a16:creationId xmlns:a16="http://schemas.microsoft.com/office/drawing/2014/main" id="{98B8ECED-DA6E-194A-AC35-A82097AB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5" y="4267786"/>
            <a:ext cx="11594789" cy="132556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6" y="1156990"/>
            <a:ext cx="11594788" cy="31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1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Условия </a:t>
            </a:r>
            <a:r>
              <a:rPr lang="ru-RU" b="1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консистентности</a:t>
            </a:r>
            <a:r>
              <a:rPr lang="ru-RU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ru-RU" b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модели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Bahnschrift SemiBold" panose="020B0502040204020203" pitchFamily="34" charset="0"/>
              </a:rPr>
              <a:t>Де-юре правила перехода системы из состояния в </a:t>
            </a:r>
            <a:r>
              <a:rPr lang="ru-RU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состояние</a:t>
            </a:r>
            <a:endParaRPr lang="ru-RU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36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u="sng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Основные функции механизма управления доступом защищенной ОС</a:t>
            </a:r>
            <a:endParaRPr lang="ru-RU" u="sng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5475" y="1905000"/>
            <a:ext cx="84010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создание, удаление, переименование, получение или изменение параметров учетных записей пользователей, ролей, административных ролей, сущностей или «жестких» ссылок на них, субъект-сессий;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получение доступов субъект-сессий к сущностям, ролям или административным ролям;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изменение прав доступа ролей или административных ролей к сущностям, субъект-сессиям, ролям или административным ролям;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изменение иерархии сущностей, ролей или административных ролей.</a:t>
            </a:r>
          </a:p>
        </p:txBody>
      </p:sp>
    </p:spTree>
    <p:extLst>
      <p:ext uri="{BB962C8B-B14F-4D97-AF65-F5344CB8AC3E}">
        <p14:creationId xmlns:p14="http://schemas.microsoft.com/office/powerpoint/2010/main" val="18611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31909D-2654-EA45-8DF6-41533110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2" y="91839"/>
            <a:ext cx="11921955" cy="667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106998D-3A95-6245-B2EA-B05E16EB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1" y="104775"/>
            <a:ext cx="11948660" cy="66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5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AA7CCD-30BB-D948-8A02-D70F21DC2E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" r="408" b="1"/>
          <a:stretch/>
        </p:blipFill>
        <p:spPr>
          <a:xfrm>
            <a:off x="161925" y="95250"/>
            <a:ext cx="11887200" cy="66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2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4E117D-E065-6841-BF39-E9480568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99" y="142875"/>
            <a:ext cx="11926326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4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490537"/>
            <a:ext cx="120491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2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E9A1F1-6814-1548-8D80-0CE97D3F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4" y="85726"/>
            <a:ext cx="11972925" cy="665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55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73C5E9-E878-4146-A161-4D23196A4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93744"/>
            <a:ext cx="11982450" cy="66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4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6574CB-0A6A-6242-8044-A26AB83F4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4" y="76200"/>
            <a:ext cx="12013531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032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90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509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55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39073"/>
          </a:xfrm>
        </p:spPr>
        <p:txBody>
          <a:bodyPr numCol="1">
            <a:normAutofit/>
          </a:bodyPr>
          <a:lstStyle/>
          <a:p>
            <a:pPr algn="ctr"/>
            <a:r>
              <a:rPr lang="ru-RU" sz="4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Математическое описание базовой модели</a:t>
            </a:r>
            <a:endParaRPr lang="ru-RU" sz="4800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3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u="sng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Определение безопасного начального состояния в МРОСЛ-ДП модели</a:t>
            </a:r>
            <a:endParaRPr lang="ru-RU" u="sng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3086" y="2462543"/>
            <a:ext cx="118389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	</a:t>
            </a:r>
            <a:r>
              <a:rPr lang="ru-RU" sz="2800" i="1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Безопасное начальное состояние </a:t>
            </a:r>
            <a:r>
              <a:rPr lang="ru-RU" sz="2800" dirty="0" smtClean="0">
                <a:solidFill>
                  <a:schemeClr val="bg1"/>
                </a:solidFill>
                <a:latin typeface="Bahnschrift SemiBold" panose="020B0502040204020203" pitchFamily="34" charset="0"/>
              </a:rPr>
              <a:t>- состояние, 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в котором отсутствуют запрещенные информационные потоки по памяти или по времени, фактическое владение субъект-сессиями друг другом, информационные потоки по памяти или доступы к сущностям, </a:t>
            </a:r>
            <a:r>
              <a:rPr lang="ru-RU" sz="2800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параметрически</a:t>
            </a:r>
            <a:r>
              <a:rPr lang="ru-RU" sz="2800" dirty="0">
                <a:solidFill>
                  <a:schemeClr val="bg1"/>
                </a:solidFill>
                <a:latin typeface="Bahnschrift SemiBold" panose="020B0502040204020203" pitchFamily="34" charset="0"/>
              </a:rPr>
              <a:t> или функционально ассоциированным с субъект-сессиями, не нарушают правил мандатного контроля целостности</a:t>
            </a:r>
          </a:p>
        </p:txBody>
      </p:sp>
    </p:spTree>
    <p:extLst>
      <p:ext uri="{BB962C8B-B14F-4D97-AF65-F5344CB8AC3E}">
        <p14:creationId xmlns:p14="http://schemas.microsoft.com/office/powerpoint/2010/main" val="108734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184</Words>
  <Application>Microsoft Office PowerPoint</Application>
  <PresentationFormat>Широкоэкранный</PresentationFormat>
  <Paragraphs>22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Bahnschrift SemiBold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Математическое описание базовой модели</vt:lpstr>
      <vt:lpstr>Определение безопасного начального состояния в МРОСЛ-ДП модели</vt:lpstr>
      <vt:lpstr>Три смысла нарушения безопасности системы</vt:lpstr>
      <vt:lpstr>Актуальное иерархическое представление МРОСЛ ДП-модели</vt:lpstr>
      <vt:lpstr>Элементы состояния системы</vt:lpstr>
      <vt:lpstr>Презентация PowerPoint</vt:lpstr>
      <vt:lpstr>Иерархия сущностей</vt:lpstr>
      <vt:lpstr>Иерархия субъект-сессий</vt:lpstr>
      <vt:lpstr>Ролевое управление доступом</vt:lpstr>
      <vt:lpstr>Презентация PowerPoint</vt:lpstr>
      <vt:lpstr>Презентация PowerPoint</vt:lpstr>
      <vt:lpstr>Презентация PowerPoint</vt:lpstr>
      <vt:lpstr>Иерархия ролей</vt:lpstr>
      <vt:lpstr>Презентация PowerPoint</vt:lpstr>
      <vt:lpstr>Презентация PowerPoint</vt:lpstr>
      <vt:lpstr>Условия консистентности модели</vt:lpstr>
      <vt:lpstr>Де-юре правила перехода системы из состояния в состояние</vt:lpstr>
      <vt:lpstr>Основные функции механизма управления доступом защищенной ОС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Mikhail Shinkarev</dc:creator>
  <cp:lastModifiedBy>Mikhail Shinkarev</cp:lastModifiedBy>
  <cp:revision>16</cp:revision>
  <dcterms:created xsi:type="dcterms:W3CDTF">2023-04-24T13:57:04Z</dcterms:created>
  <dcterms:modified xsi:type="dcterms:W3CDTF">2023-04-24T15:56:51Z</dcterms:modified>
</cp:coreProperties>
</file>